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0" r:id="rId1"/>
  </p:sldMasterIdLst>
  <p:notesMasterIdLst>
    <p:notesMasterId r:id="rId3"/>
  </p:notesMasterIdLst>
  <p:sldIdLst>
    <p:sldId id="259" r:id="rId2"/>
  </p:sldIdLst>
  <p:sldSz cx="15119350" cy="21383625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나눔고딕" panose="020D0604000000000000" pitchFamily="50" charset="-127"/>
      <p:regular r:id="rId10"/>
      <p:bold r:id="rId11"/>
    </p:embeddedFont>
    <p:embeddedFont>
      <p:font typeface="나눔고딕 ExtraBold" panose="020D0904000000000000" pitchFamily="50" charset="-127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46" userDrawn="1">
          <p15:clr>
            <a:srgbClr val="A4A3A4"/>
          </p15:clr>
        </p15:guide>
        <p15:guide id="2" pos="4751" userDrawn="1">
          <p15:clr>
            <a:srgbClr val="A4A3A4"/>
          </p15:clr>
        </p15:guide>
        <p15:guide id="3" pos="9144" userDrawn="1">
          <p15:clr>
            <a:srgbClr val="A4A3A4"/>
          </p15:clr>
        </p15:guide>
        <p15:guide id="4" pos="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788"/>
    <a:srgbClr val="31697E"/>
    <a:srgbClr val="B8D9E6"/>
    <a:srgbClr val="2D677F"/>
    <a:srgbClr val="2B637E"/>
    <a:srgbClr val="01407F"/>
    <a:srgbClr val="1D386A"/>
    <a:srgbClr val="002968"/>
    <a:srgbClr val="02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4" autoAdjust="0"/>
    <p:restoredTop sz="94723" autoAdjust="0"/>
  </p:normalViewPr>
  <p:slideViewPr>
    <p:cSldViewPr snapToGrid="0" showGuides="1">
      <p:cViewPr>
        <p:scale>
          <a:sx n="73" d="100"/>
          <a:sy n="73" d="100"/>
        </p:scale>
        <p:origin x="725" y="-1339"/>
      </p:cViewPr>
      <p:guideLst>
        <p:guide orient="horz" pos="6746"/>
        <p:guide pos="4751"/>
        <p:guide pos="9144"/>
        <p:guide pos="3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presProps" Target="pres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n0\OneDrive\&#48148;&#53461;%20&#54868;&#47732;\Class\&#50868;&#50689;&#52404;&#51228;\&#52897;&#49828;&#53668;&#46356;&#51088;&#51064;\threads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geon0\OneDrive\&#48148;&#53461;%20&#54868;&#47732;\Class\&#50868;&#50689;&#52404;&#51228;\&#52897;&#49828;&#53668;&#46356;&#51088;&#51064;\t2_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/>
              <a:t>Threads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CPU_Speed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Sheet1!$B$2:$B$121</c:f>
              <c:numCache>
                <c:formatCode>General</c:formatCode>
                <c:ptCount val="120"/>
                <c:pt idx="0">
                  <c:v>349.56</c:v>
                </c:pt>
                <c:pt idx="1">
                  <c:v>337.57</c:v>
                </c:pt>
                <c:pt idx="2">
                  <c:v>353.59</c:v>
                </c:pt>
                <c:pt idx="3">
                  <c:v>349.88</c:v>
                </c:pt>
                <c:pt idx="4">
                  <c:v>353.53</c:v>
                </c:pt>
                <c:pt idx="5">
                  <c:v>337.45</c:v>
                </c:pt>
                <c:pt idx="6">
                  <c:v>353.07</c:v>
                </c:pt>
                <c:pt idx="7">
                  <c:v>353.74</c:v>
                </c:pt>
                <c:pt idx="8">
                  <c:v>337.35</c:v>
                </c:pt>
                <c:pt idx="9">
                  <c:v>351.05</c:v>
                </c:pt>
                <c:pt idx="10">
                  <c:v>353.8</c:v>
                </c:pt>
                <c:pt idx="11">
                  <c:v>337.51</c:v>
                </c:pt>
                <c:pt idx="12">
                  <c:v>352.26</c:v>
                </c:pt>
                <c:pt idx="13">
                  <c:v>353.87</c:v>
                </c:pt>
                <c:pt idx="14">
                  <c:v>337.53</c:v>
                </c:pt>
                <c:pt idx="15">
                  <c:v>353.85</c:v>
                </c:pt>
                <c:pt idx="16">
                  <c:v>351.58</c:v>
                </c:pt>
                <c:pt idx="17">
                  <c:v>337.49</c:v>
                </c:pt>
                <c:pt idx="18">
                  <c:v>353.83</c:v>
                </c:pt>
                <c:pt idx="19">
                  <c:v>352.3</c:v>
                </c:pt>
                <c:pt idx="20">
                  <c:v>337.45</c:v>
                </c:pt>
                <c:pt idx="21">
                  <c:v>353.89</c:v>
                </c:pt>
                <c:pt idx="22">
                  <c:v>353.63</c:v>
                </c:pt>
                <c:pt idx="23">
                  <c:v>337.52</c:v>
                </c:pt>
                <c:pt idx="24">
                  <c:v>353.75</c:v>
                </c:pt>
                <c:pt idx="25">
                  <c:v>353.04</c:v>
                </c:pt>
                <c:pt idx="26">
                  <c:v>337.48</c:v>
                </c:pt>
                <c:pt idx="27">
                  <c:v>353.63</c:v>
                </c:pt>
                <c:pt idx="28">
                  <c:v>352.09</c:v>
                </c:pt>
                <c:pt idx="29">
                  <c:v>337.54</c:v>
                </c:pt>
                <c:pt idx="30">
                  <c:v>707.64</c:v>
                </c:pt>
                <c:pt idx="31">
                  <c:v>674.95</c:v>
                </c:pt>
                <c:pt idx="32">
                  <c:v>707.4</c:v>
                </c:pt>
                <c:pt idx="33">
                  <c:v>698.33</c:v>
                </c:pt>
                <c:pt idx="34">
                  <c:v>675.1</c:v>
                </c:pt>
                <c:pt idx="35">
                  <c:v>698.04</c:v>
                </c:pt>
                <c:pt idx="36">
                  <c:v>707.59</c:v>
                </c:pt>
                <c:pt idx="37">
                  <c:v>675.12</c:v>
                </c:pt>
                <c:pt idx="38">
                  <c:v>699.58</c:v>
                </c:pt>
                <c:pt idx="39">
                  <c:v>707.75</c:v>
                </c:pt>
                <c:pt idx="40">
                  <c:v>674.74</c:v>
                </c:pt>
                <c:pt idx="41">
                  <c:v>699.58</c:v>
                </c:pt>
                <c:pt idx="42">
                  <c:v>707.78</c:v>
                </c:pt>
                <c:pt idx="43">
                  <c:v>674.92</c:v>
                </c:pt>
                <c:pt idx="44">
                  <c:v>707.12</c:v>
                </c:pt>
                <c:pt idx="45">
                  <c:v>707.8</c:v>
                </c:pt>
                <c:pt idx="46">
                  <c:v>675.12</c:v>
                </c:pt>
                <c:pt idx="47">
                  <c:v>707.62</c:v>
                </c:pt>
                <c:pt idx="48">
                  <c:v>701.93</c:v>
                </c:pt>
                <c:pt idx="49">
                  <c:v>675.11</c:v>
                </c:pt>
                <c:pt idx="50">
                  <c:v>707.7</c:v>
                </c:pt>
                <c:pt idx="51">
                  <c:v>703.93</c:v>
                </c:pt>
                <c:pt idx="52">
                  <c:v>675.26</c:v>
                </c:pt>
                <c:pt idx="53">
                  <c:v>707.55</c:v>
                </c:pt>
                <c:pt idx="54">
                  <c:v>705.79</c:v>
                </c:pt>
                <c:pt idx="55">
                  <c:v>674.9</c:v>
                </c:pt>
                <c:pt idx="56">
                  <c:v>704.87</c:v>
                </c:pt>
                <c:pt idx="57">
                  <c:v>707.37</c:v>
                </c:pt>
                <c:pt idx="58">
                  <c:v>675.15</c:v>
                </c:pt>
                <c:pt idx="59">
                  <c:v>701.09</c:v>
                </c:pt>
                <c:pt idx="60">
                  <c:v>1061.06</c:v>
                </c:pt>
                <c:pt idx="61">
                  <c:v>1047.6400000000001</c:v>
                </c:pt>
                <c:pt idx="62">
                  <c:v>1012.41</c:v>
                </c:pt>
                <c:pt idx="63">
                  <c:v>1059.31</c:v>
                </c:pt>
                <c:pt idx="64">
                  <c:v>1043.06</c:v>
                </c:pt>
                <c:pt idx="65">
                  <c:v>1012.38</c:v>
                </c:pt>
                <c:pt idx="66">
                  <c:v>1061.26</c:v>
                </c:pt>
                <c:pt idx="67">
                  <c:v>1044.33</c:v>
                </c:pt>
                <c:pt idx="68">
                  <c:v>1012.38</c:v>
                </c:pt>
                <c:pt idx="69">
                  <c:v>1044.1400000000001</c:v>
                </c:pt>
                <c:pt idx="70">
                  <c:v>1061.01</c:v>
                </c:pt>
                <c:pt idx="71">
                  <c:v>1049.92</c:v>
                </c:pt>
                <c:pt idx="72">
                  <c:v>1012.53</c:v>
                </c:pt>
                <c:pt idx="73">
                  <c:v>1060.8399999999999</c:v>
                </c:pt>
                <c:pt idx="74">
                  <c:v>1052.5999999999999</c:v>
                </c:pt>
                <c:pt idx="75">
                  <c:v>1061.1500000000001</c:v>
                </c:pt>
                <c:pt idx="76">
                  <c:v>1012.32</c:v>
                </c:pt>
                <c:pt idx="77">
                  <c:v>1055.72</c:v>
                </c:pt>
                <c:pt idx="78">
                  <c:v>1061.07</c:v>
                </c:pt>
                <c:pt idx="79">
                  <c:v>1012.2</c:v>
                </c:pt>
                <c:pt idx="80">
                  <c:v>1056.47</c:v>
                </c:pt>
                <c:pt idx="81">
                  <c:v>1061.1199999999999</c:v>
                </c:pt>
                <c:pt idx="82">
                  <c:v>1012.43</c:v>
                </c:pt>
                <c:pt idx="83">
                  <c:v>1061.01</c:v>
                </c:pt>
                <c:pt idx="84">
                  <c:v>1057.57</c:v>
                </c:pt>
                <c:pt idx="85">
                  <c:v>1012.45</c:v>
                </c:pt>
                <c:pt idx="86">
                  <c:v>1055.6300000000001</c:v>
                </c:pt>
                <c:pt idx="87">
                  <c:v>1060.75</c:v>
                </c:pt>
                <c:pt idx="88">
                  <c:v>1012.01</c:v>
                </c:pt>
                <c:pt idx="89">
                  <c:v>1012.19</c:v>
                </c:pt>
                <c:pt idx="90">
                  <c:v>1408.48</c:v>
                </c:pt>
                <c:pt idx="91">
                  <c:v>1413.83</c:v>
                </c:pt>
                <c:pt idx="92">
                  <c:v>1412.66</c:v>
                </c:pt>
                <c:pt idx="93">
                  <c:v>1348.99</c:v>
                </c:pt>
                <c:pt idx="94">
                  <c:v>1414.65</c:v>
                </c:pt>
                <c:pt idx="95">
                  <c:v>1413.72</c:v>
                </c:pt>
                <c:pt idx="96">
                  <c:v>1414.68</c:v>
                </c:pt>
                <c:pt idx="97">
                  <c:v>1348.92</c:v>
                </c:pt>
                <c:pt idx="98">
                  <c:v>1413.74</c:v>
                </c:pt>
                <c:pt idx="99">
                  <c:v>1414.72</c:v>
                </c:pt>
                <c:pt idx="100">
                  <c:v>1413.27</c:v>
                </c:pt>
                <c:pt idx="101">
                  <c:v>1348.41</c:v>
                </c:pt>
                <c:pt idx="102">
                  <c:v>1414.58</c:v>
                </c:pt>
                <c:pt idx="103">
                  <c:v>1414.31</c:v>
                </c:pt>
                <c:pt idx="104">
                  <c:v>1348.91</c:v>
                </c:pt>
                <c:pt idx="105">
                  <c:v>1412.5</c:v>
                </c:pt>
                <c:pt idx="106">
                  <c:v>1346.87</c:v>
                </c:pt>
                <c:pt idx="107">
                  <c:v>1414.3</c:v>
                </c:pt>
                <c:pt idx="108">
                  <c:v>1391.84</c:v>
                </c:pt>
                <c:pt idx="109">
                  <c:v>1412.74</c:v>
                </c:pt>
                <c:pt idx="110">
                  <c:v>1391.89</c:v>
                </c:pt>
                <c:pt idx="111">
                  <c:v>1349.39</c:v>
                </c:pt>
                <c:pt idx="112">
                  <c:v>1348.39</c:v>
                </c:pt>
                <c:pt idx="113">
                  <c:v>1398.05</c:v>
                </c:pt>
                <c:pt idx="114">
                  <c:v>1413.9</c:v>
                </c:pt>
                <c:pt idx="115">
                  <c:v>1346.76</c:v>
                </c:pt>
                <c:pt idx="116">
                  <c:v>1399.27</c:v>
                </c:pt>
                <c:pt idx="117">
                  <c:v>1414.76</c:v>
                </c:pt>
                <c:pt idx="118">
                  <c:v>1346.89</c:v>
                </c:pt>
                <c:pt idx="119">
                  <c:v>1348.45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0E-4754-8EE4-281C7DBC7D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1002672"/>
        <c:axId val="682492160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Total_Time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Sheet1!$C$2:$C$121</c:f>
              <c:numCache>
                <c:formatCode>General</c:formatCode>
                <c:ptCount val="120"/>
                <c:pt idx="0">
                  <c:v>28.6052</c:v>
                </c:pt>
                <c:pt idx="1">
                  <c:v>29.621099999999998</c:v>
                </c:pt>
                <c:pt idx="2">
                  <c:v>28.2791</c:v>
                </c:pt>
                <c:pt idx="3">
                  <c:v>28.579000000000001</c:v>
                </c:pt>
                <c:pt idx="4">
                  <c:v>28.283899999999999</c:v>
                </c:pt>
                <c:pt idx="5">
                  <c:v>29.631799999999998</c:v>
                </c:pt>
                <c:pt idx="6">
                  <c:v>28.320900000000002</c:v>
                </c:pt>
                <c:pt idx="7">
                  <c:v>28.267099999999999</c:v>
                </c:pt>
                <c:pt idx="8">
                  <c:v>29.6404</c:v>
                </c:pt>
                <c:pt idx="9">
                  <c:v>28.484000000000002</c:v>
                </c:pt>
                <c:pt idx="10">
                  <c:v>28.2624</c:v>
                </c:pt>
                <c:pt idx="11">
                  <c:v>29.626200000000001</c:v>
                </c:pt>
                <c:pt idx="12">
                  <c:v>28.385999999999999</c:v>
                </c:pt>
                <c:pt idx="13">
                  <c:v>28.257200000000001</c:v>
                </c:pt>
                <c:pt idx="14">
                  <c:v>29.6251</c:v>
                </c:pt>
                <c:pt idx="15">
                  <c:v>28.258700000000001</c:v>
                </c:pt>
                <c:pt idx="16">
                  <c:v>28.440899999999999</c:v>
                </c:pt>
                <c:pt idx="17">
                  <c:v>29.628</c:v>
                </c:pt>
                <c:pt idx="18">
                  <c:v>28.260100000000001</c:v>
                </c:pt>
                <c:pt idx="19">
                  <c:v>28.382400000000001</c:v>
                </c:pt>
                <c:pt idx="20">
                  <c:v>29.631900000000002</c:v>
                </c:pt>
                <c:pt idx="21">
                  <c:v>28.254999999999999</c:v>
                </c:pt>
                <c:pt idx="22">
                  <c:v>28.2761</c:v>
                </c:pt>
                <c:pt idx="23">
                  <c:v>29.625399999999999</c:v>
                </c:pt>
                <c:pt idx="24">
                  <c:v>28.266100000000002</c:v>
                </c:pt>
                <c:pt idx="25">
                  <c:v>28.323399999999999</c:v>
                </c:pt>
                <c:pt idx="26">
                  <c:v>29.629300000000001</c:v>
                </c:pt>
                <c:pt idx="27">
                  <c:v>28.2759</c:v>
                </c:pt>
                <c:pt idx="28">
                  <c:v>28.399799999999999</c:v>
                </c:pt>
                <c:pt idx="29">
                  <c:v>29.623699999999999</c:v>
                </c:pt>
                <c:pt idx="30">
                  <c:v>14.1294</c:v>
                </c:pt>
                <c:pt idx="31">
                  <c:v>14.813700000000001</c:v>
                </c:pt>
                <c:pt idx="32">
                  <c:v>14.1343</c:v>
                </c:pt>
                <c:pt idx="33">
                  <c:v>14.3179</c:v>
                </c:pt>
                <c:pt idx="34">
                  <c:v>14.810499999999999</c:v>
                </c:pt>
                <c:pt idx="35">
                  <c:v>14.323600000000001</c:v>
                </c:pt>
                <c:pt idx="36">
                  <c:v>14.1303</c:v>
                </c:pt>
                <c:pt idx="37">
                  <c:v>14.8101</c:v>
                </c:pt>
                <c:pt idx="38">
                  <c:v>14.292299999999999</c:v>
                </c:pt>
                <c:pt idx="39">
                  <c:v>14.1272</c:v>
                </c:pt>
                <c:pt idx="40">
                  <c:v>14.8184</c:v>
                </c:pt>
                <c:pt idx="41">
                  <c:v>14.292299999999999</c:v>
                </c:pt>
                <c:pt idx="42">
                  <c:v>14.1267</c:v>
                </c:pt>
                <c:pt idx="43">
                  <c:v>14.814500000000001</c:v>
                </c:pt>
                <c:pt idx="44">
                  <c:v>14.139699999999999</c:v>
                </c:pt>
                <c:pt idx="45">
                  <c:v>14.126200000000001</c:v>
                </c:pt>
                <c:pt idx="46">
                  <c:v>14.81</c:v>
                </c:pt>
                <c:pt idx="47">
                  <c:v>14.129799999999999</c:v>
                </c:pt>
                <c:pt idx="48">
                  <c:v>14.244400000000001</c:v>
                </c:pt>
                <c:pt idx="49">
                  <c:v>14.8103</c:v>
                </c:pt>
                <c:pt idx="50">
                  <c:v>14.1282</c:v>
                </c:pt>
                <c:pt idx="51">
                  <c:v>14.203799999999999</c:v>
                </c:pt>
                <c:pt idx="52">
                  <c:v>14.8071</c:v>
                </c:pt>
                <c:pt idx="53">
                  <c:v>14.1312</c:v>
                </c:pt>
                <c:pt idx="54">
                  <c:v>14.166399999999999</c:v>
                </c:pt>
                <c:pt idx="55">
                  <c:v>14.8149</c:v>
                </c:pt>
                <c:pt idx="56">
                  <c:v>14.185</c:v>
                </c:pt>
                <c:pt idx="57">
                  <c:v>14.1348</c:v>
                </c:pt>
                <c:pt idx="58">
                  <c:v>14.8094</c:v>
                </c:pt>
                <c:pt idx="59">
                  <c:v>14.2614</c:v>
                </c:pt>
                <c:pt idx="60">
                  <c:v>9.4223999999999997</c:v>
                </c:pt>
                <c:pt idx="61">
                  <c:v>9.5432000000000006</c:v>
                </c:pt>
                <c:pt idx="62">
                  <c:v>9.8752999999999993</c:v>
                </c:pt>
                <c:pt idx="63">
                  <c:v>9.4380000000000006</c:v>
                </c:pt>
                <c:pt idx="64">
                  <c:v>9.5851000000000006</c:v>
                </c:pt>
                <c:pt idx="65">
                  <c:v>9.8756000000000004</c:v>
                </c:pt>
                <c:pt idx="66">
                  <c:v>9.4206000000000003</c:v>
                </c:pt>
                <c:pt idx="67">
                  <c:v>9.5733999999999995</c:v>
                </c:pt>
                <c:pt idx="68">
                  <c:v>9.8756000000000004</c:v>
                </c:pt>
                <c:pt idx="69">
                  <c:v>9.5752000000000006</c:v>
                </c:pt>
                <c:pt idx="70">
                  <c:v>9.4229000000000003</c:v>
                </c:pt>
                <c:pt idx="71">
                  <c:v>9.5225000000000009</c:v>
                </c:pt>
                <c:pt idx="72">
                  <c:v>9.8742000000000001</c:v>
                </c:pt>
                <c:pt idx="73">
                  <c:v>9.4244000000000003</c:v>
                </c:pt>
                <c:pt idx="74">
                  <c:v>9.4982000000000006</c:v>
                </c:pt>
                <c:pt idx="75">
                  <c:v>9.4216999999999995</c:v>
                </c:pt>
                <c:pt idx="76">
                  <c:v>9.8762000000000008</c:v>
                </c:pt>
                <c:pt idx="77">
                  <c:v>9.4701000000000004</c:v>
                </c:pt>
                <c:pt idx="78">
                  <c:v>9.4222999999999999</c:v>
                </c:pt>
                <c:pt idx="79">
                  <c:v>9.8773</c:v>
                </c:pt>
                <c:pt idx="80">
                  <c:v>9.4634</c:v>
                </c:pt>
                <c:pt idx="81">
                  <c:v>9.4219000000000008</c:v>
                </c:pt>
                <c:pt idx="82">
                  <c:v>9.8750999999999998</c:v>
                </c:pt>
                <c:pt idx="83">
                  <c:v>9.4229000000000003</c:v>
                </c:pt>
                <c:pt idx="84">
                  <c:v>9.4535999999999998</c:v>
                </c:pt>
                <c:pt idx="85">
                  <c:v>9.8749000000000002</c:v>
                </c:pt>
                <c:pt idx="86">
                  <c:v>9.4709000000000003</c:v>
                </c:pt>
                <c:pt idx="87">
                  <c:v>9.4252000000000002</c:v>
                </c:pt>
                <c:pt idx="88">
                  <c:v>9.8792000000000009</c:v>
                </c:pt>
                <c:pt idx="89">
                  <c:v>9.8774999999999995</c:v>
                </c:pt>
                <c:pt idx="90">
                  <c:v>7.0978000000000003</c:v>
                </c:pt>
                <c:pt idx="91">
                  <c:v>7.0709</c:v>
                </c:pt>
                <c:pt idx="92">
                  <c:v>7.0768000000000004</c:v>
                </c:pt>
                <c:pt idx="93">
                  <c:v>7.4108999999999998</c:v>
                </c:pt>
                <c:pt idx="94">
                  <c:v>7.0667999999999997</c:v>
                </c:pt>
                <c:pt idx="95">
                  <c:v>7.0715000000000003</c:v>
                </c:pt>
                <c:pt idx="96">
                  <c:v>7.0667</c:v>
                </c:pt>
                <c:pt idx="97">
                  <c:v>7.4112</c:v>
                </c:pt>
                <c:pt idx="98">
                  <c:v>7.0712999999999999</c:v>
                </c:pt>
                <c:pt idx="99">
                  <c:v>7.0664999999999996</c:v>
                </c:pt>
                <c:pt idx="100">
                  <c:v>7.0736999999999997</c:v>
                </c:pt>
                <c:pt idx="101">
                  <c:v>7.4139999999999997</c:v>
                </c:pt>
                <c:pt idx="102">
                  <c:v>7.0671999999999997</c:v>
                </c:pt>
                <c:pt idx="103">
                  <c:v>7.0685000000000002</c:v>
                </c:pt>
                <c:pt idx="104">
                  <c:v>7.4112999999999998</c:v>
                </c:pt>
                <c:pt idx="105">
                  <c:v>7.0774999999999997</c:v>
                </c:pt>
                <c:pt idx="106">
                  <c:v>7.4223999999999997</c:v>
                </c:pt>
                <c:pt idx="107">
                  <c:v>7.0686</c:v>
                </c:pt>
                <c:pt idx="108">
                  <c:v>7.1825999999999999</c:v>
                </c:pt>
                <c:pt idx="109">
                  <c:v>7.0762999999999998</c:v>
                </c:pt>
                <c:pt idx="110">
                  <c:v>7.1824000000000003</c:v>
                </c:pt>
                <c:pt idx="111">
                  <c:v>7.4085999999999999</c:v>
                </c:pt>
                <c:pt idx="112">
                  <c:v>7.4141000000000004</c:v>
                </c:pt>
                <c:pt idx="113">
                  <c:v>7.1506999999999996</c:v>
                </c:pt>
                <c:pt idx="114">
                  <c:v>7.0705</c:v>
                </c:pt>
                <c:pt idx="115">
                  <c:v>7.4231999999999996</c:v>
                </c:pt>
                <c:pt idx="116">
                  <c:v>7.1444000000000001</c:v>
                </c:pt>
                <c:pt idx="117">
                  <c:v>7.0663</c:v>
                </c:pt>
                <c:pt idx="118">
                  <c:v>7.4223999999999997</c:v>
                </c:pt>
                <c:pt idx="119">
                  <c:v>7.4138000000000002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C0E-4754-8EE4-281C7DBC7D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80990272"/>
        <c:axId val="682490080"/>
      </c:lineChart>
      <c:valAx>
        <c:axId val="68249216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1002672"/>
        <c:crosses val="autoZero"/>
        <c:crossBetween val="between"/>
      </c:valAx>
      <c:catAx>
        <c:axId val="581002672"/>
        <c:scaling>
          <c:orientation val="minMax"/>
        </c:scaling>
        <c:delete val="1"/>
        <c:axPos val="b"/>
        <c:majorTickMark val="out"/>
        <c:minorTickMark val="none"/>
        <c:tickLblPos val="nextTo"/>
        <c:crossAx val="682492160"/>
        <c:crosses val="autoZero"/>
        <c:auto val="1"/>
        <c:lblAlgn val="ctr"/>
        <c:lblOffset val="100"/>
        <c:noMultiLvlLbl val="0"/>
      </c:catAx>
      <c:valAx>
        <c:axId val="682490080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80990272"/>
        <c:crosses val="max"/>
        <c:crossBetween val="between"/>
      </c:valAx>
      <c:catAx>
        <c:axId val="580990272"/>
        <c:scaling>
          <c:orientation val="minMax"/>
        </c:scaling>
        <c:delete val="1"/>
        <c:axPos val="b"/>
        <c:majorTickMark val="out"/>
        <c:minorTickMark val="none"/>
        <c:tickLblPos val="nextTo"/>
        <c:crossAx val="68249008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/>
              <a:t>CPU</a:t>
            </a:r>
            <a:endParaRPr lang="ko-KR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CPU_Speed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val>
            <c:numRef>
              <c:f>Sheet1!$B$2:$B$91</c:f>
              <c:numCache>
                <c:formatCode>General</c:formatCode>
                <c:ptCount val="90"/>
                <c:pt idx="0">
                  <c:v>336.33</c:v>
                </c:pt>
                <c:pt idx="1">
                  <c:v>334.5</c:v>
                </c:pt>
                <c:pt idx="2">
                  <c:v>335.24</c:v>
                </c:pt>
                <c:pt idx="3">
                  <c:v>337.96</c:v>
                </c:pt>
                <c:pt idx="4">
                  <c:v>333.49</c:v>
                </c:pt>
                <c:pt idx="5">
                  <c:v>336.22</c:v>
                </c:pt>
                <c:pt idx="6">
                  <c:v>334.78</c:v>
                </c:pt>
                <c:pt idx="7">
                  <c:v>337.94</c:v>
                </c:pt>
                <c:pt idx="8">
                  <c:v>333.96</c:v>
                </c:pt>
                <c:pt idx="9">
                  <c:v>337.61</c:v>
                </c:pt>
                <c:pt idx="10">
                  <c:v>339.17</c:v>
                </c:pt>
                <c:pt idx="11">
                  <c:v>332.04</c:v>
                </c:pt>
                <c:pt idx="12">
                  <c:v>339.42</c:v>
                </c:pt>
                <c:pt idx="13">
                  <c:v>335.32</c:v>
                </c:pt>
                <c:pt idx="14">
                  <c:v>337.64</c:v>
                </c:pt>
                <c:pt idx="15">
                  <c:v>337.31</c:v>
                </c:pt>
                <c:pt idx="16">
                  <c:v>333.46</c:v>
                </c:pt>
                <c:pt idx="17">
                  <c:v>338.52</c:v>
                </c:pt>
                <c:pt idx="18">
                  <c:v>333.38</c:v>
                </c:pt>
                <c:pt idx="19">
                  <c:v>336.1</c:v>
                </c:pt>
                <c:pt idx="20">
                  <c:v>340.34</c:v>
                </c:pt>
                <c:pt idx="21">
                  <c:v>334.1</c:v>
                </c:pt>
                <c:pt idx="22">
                  <c:v>339.58</c:v>
                </c:pt>
                <c:pt idx="23">
                  <c:v>334.85</c:v>
                </c:pt>
                <c:pt idx="24">
                  <c:v>343.53</c:v>
                </c:pt>
                <c:pt idx="25">
                  <c:v>347.93</c:v>
                </c:pt>
                <c:pt idx="26">
                  <c:v>332.44</c:v>
                </c:pt>
                <c:pt idx="27">
                  <c:v>335.49</c:v>
                </c:pt>
                <c:pt idx="28">
                  <c:v>340.96</c:v>
                </c:pt>
                <c:pt idx="29">
                  <c:v>335.77</c:v>
                </c:pt>
                <c:pt idx="30">
                  <c:v>706.76</c:v>
                </c:pt>
                <c:pt idx="31">
                  <c:v>705.1</c:v>
                </c:pt>
                <c:pt idx="32">
                  <c:v>706.81</c:v>
                </c:pt>
                <c:pt idx="33">
                  <c:v>707.02</c:v>
                </c:pt>
                <c:pt idx="34">
                  <c:v>706.77</c:v>
                </c:pt>
                <c:pt idx="35">
                  <c:v>705.54</c:v>
                </c:pt>
                <c:pt idx="36">
                  <c:v>707.11</c:v>
                </c:pt>
                <c:pt idx="37">
                  <c:v>706.32</c:v>
                </c:pt>
                <c:pt idx="38">
                  <c:v>706.69</c:v>
                </c:pt>
                <c:pt idx="39">
                  <c:v>706.97</c:v>
                </c:pt>
                <c:pt idx="40">
                  <c:v>707.06</c:v>
                </c:pt>
                <c:pt idx="41">
                  <c:v>706.84</c:v>
                </c:pt>
                <c:pt idx="42">
                  <c:v>707.34</c:v>
                </c:pt>
                <c:pt idx="43">
                  <c:v>704.78</c:v>
                </c:pt>
                <c:pt idx="44">
                  <c:v>707.34</c:v>
                </c:pt>
                <c:pt idx="45">
                  <c:v>706.74</c:v>
                </c:pt>
                <c:pt idx="46">
                  <c:v>707.2</c:v>
                </c:pt>
                <c:pt idx="47">
                  <c:v>706.74</c:v>
                </c:pt>
                <c:pt idx="48">
                  <c:v>706.89</c:v>
                </c:pt>
                <c:pt idx="49">
                  <c:v>706.46</c:v>
                </c:pt>
                <c:pt idx="50">
                  <c:v>707.03</c:v>
                </c:pt>
                <c:pt idx="51">
                  <c:v>707.4</c:v>
                </c:pt>
                <c:pt idx="52">
                  <c:v>707.06</c:v>
                </c:pt>
                <c:pt idx="53">
                  <c:v>704.72</c:v>
                </c:pt>
                <c:pt idx="54">
                  <c:v>697.87</c:v>
                </c:pt>
                <c:pt idx="55">
                  <c:v>706.97</c:v>
                </c:pt>
                <c:pt idx="56">
                  <c:v>707.05</c:v>
                </c:pt>
                <c:pt idx="57">
                  <c:v>707.15</c:v>
                </c:pt>
                <c:pt idx="58">
                  <c:v>706.74</c:v>
                </c:pt>
                <c:pt idx="59">
                  <c:v>707.32</c:v>
                </c:pt>
                <c:pt idx="60">
                  <c:v>1415.01</c:v>
                </c:pt>
                <c:pt idx="61">
                  <c:v>1415.33</c:v>
                </c:pt>
                <c:pt idx="62">
                  <c:v>1415.09</c:v>
                </c:pt>
                <c:pt idx="63">
                  <c:v>1415.44</c:v>
                </c:pt>
                <c:pt idx="64">
                  <c:v>1415.59</c:v>
                </c:pt>
                <c:pt idx="65">
                  <c:v>1414.87</c:v>
                </c:pt>
                <c:pt idx="66">
                  <c:v>1415.27</c:v>
                </c:pt>
                <c:pt idx="67">
                  <c:v>1414.96</c:v>
                </c:pt>
                <c:pt idx="68">
                  <c:v>1414.87</c:v>
                </c:pt>
                <c:pt idx="69">
                  <c:v>1415.61</c:v>
                </c:pt>
                <c:pt idx="70">
                  <c:v>1415.54</c:v>
                </c:pt>
                <c:pt idx="71">
                  <c:v>1415.31</c:v>
                </c:pt>
                <c:pt idx="72">
                  <c:v>1415.48</c:v>
                </c:pt>
                <c:pt idx="73">
                  <c:v>1415.23</c:v>
                </c:pt>
                <c:pt idx="74">
                  <c:v>1415.13</c:v>
                </c:pt>
                <c:pt idx="75">
                  <c:v>1414.99</c:v>
                </c:pt>
                <c:pt idx="76">
                  <c:v>1415.18</c:v>
                </c:pt>
                <c:pt idx="77">
                  <c:v>1415.28</c:v>
                </c:pt>
                <c:pt idx="78">
                  <c:v>1415.47</c:v>
                </c:pt>
                <c:pt idx="79">
                  <c:v>1415.38</c:v>
                </c:pt>
                <c:pt idx="80">
                  <c:v>1415.31</c:v>
                </c:pt>
                <c:pt idx="81">
                  <c:v>1415.6</c:v>
                </c:pt>
                <c:pt idx="82">
                  <c:v>1414.91</c:v>
                </c:pt>
                <c:pt idx="83">
                  <c:v>1415.3</c:v>
                </c:pt>
                <c:pt idx="84">
                  <c:v>1415.43</c:v>
                </c:pt>
                <c:pt idx="85">
                  <c:v>1415.22</c:v>
                </c:pt>
                <c:pt idx="86">
                  <c:v>1415.62</c:v>
                </c:pt>
                <c:pt idx="87">
                  <c:v>1414.92</c:v>
                </c:pt>
                <c:pt idx="88">
                  <c:v>1414.92</c:v>
                </c:pt>
                <c:pt idx="89">
                  <c:v>1415.4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A8-4C81-AC9F-5B7A81D227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4461839"/>
        <c:axId val="918035775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Total_Time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Sheet1!$C$2:$C$91</c:f>
              <c:numCache>
                <c:formatCode>General</c:formatCode>
                <c:ptCount val="90"/>
                <c:pt idx="0">
                  <c:v>29.7303</c:v>
                </c:pt>
                <c:pt idx="1">
                  <c:v>29.8935</c:v>
                </c:pt>
                <c:pt idx="2">
                  <c:v>29.827000000000002</c:v>
                </c:pt>
                <c:pt idx="3">
                  <c:v>29.5868</c:v>
                </c:pt>
                <c:pt idx="4">
                  <c:v>29.983499999999999</c:v>
                </c:pt>
                <c:pt idx="5">
                  <c:v>29.740400000000001</c:v>
                </c:pt>
                <c:pt idx="6">
                  <c:v>29.868400000000001</c:v>
                </c:pt>
                <c:pt idx="7">
                  <c:v>29.588799999999999</c:v>
                </c:pt>
                <c:pt idx="8">
                  <c:v>29.941199999999998</c:v>
                </c:pt>
                <c:pt idx="9">
                  <c:v>29.617599999999999</c:v>
                </c:pt>
                <c:pt idx="10">
                  <c:v>29.4819</c:v>
                </c:pt>
                <c:pt idx="11">
                  <c:v>30.114599999999999</c:v>
                </c:pt>
                <c:pt idx="12">
                  <c:v>29.46</c:v>
                </c:pt>
                <c:pt idx="13">
                  <c:v>29.820399999999999</c:v>
                </c:pt>
                <c:pt idx="14">
                  <c:v>29.614999999999998</c:v>
                </c:pt>
                <c:pt idx="15">
                  <c:v>29.644300000000001</c:v>
                </c:pt>
                <c:pt idx="16">
                  <c:v>29.986799999999999</c:v>
                </c:pt>
                <c:pt idx="17">
                  <c:v>29.538699999999999</c:v>
                </c:pt>
                <c:pt idx="18">
                  <c:v>29.9939</c:v>
                </c:pt>
                <c:pt idx="19">
                  <c:v>29.751100000000001</c:v>
                </c:pt>
                <c:pt idx="20">
                  <c:v>29.38</c:v>
                </c:pt>
                <c:pt idx="21">
                  <c:v>29.929300000000001</c:v>
                </c:pt>
                <c:pt idx="22">
                  <c:v>29.4465</c:v>
                </c:pt>
                <c:pt idx="23">
                  <c:v>29.861999999999998</c:v>
                </c:pt>
                <c:pt idx="24">
                  <c:v>29.107099999999999</c:v>
                </c:pt>
                <c:pt idx="25">
                  <c:v>28.739000000000001</c:v>
                </c:pt>
                <c:pt idx="26">
                  <c:v>30.078099999999999</c:v>
                </c:pt>
                <c:pt idx="27">
                  <c:v>29.805199999999999</c:v>
                </c:pt>
                <c:pt idx="28">
                  <c:v>29.326499999999999</c:v>
                </c:pt>
                <c:pt idx="29">
                  <c:v>29.7804</c:v>
                </c:pt>
                <c:pt idx="30">
                  <c:v>14.1469</c:v>
                </c:pt>
                <c:pt idx="31">
                  <c:v>14.180300000000001</c:v>
                </c:pt>
                <c:pt idx="32">
                  <c:v>14.146000000000001</c:v>
                </c:pt>
                <c:pt idx="33">
                  <c:v>14.1417</c:v>
                </c:pt>
                <c:pt idx="34">
                  <c:v>14.146800000000001</c:v>
                </c:pt>
                <c:pt idx="35">
                  <c:v>14.1713</c:v>
                </c:pt>
                <c:pt idx="36">
                  <c:v>14.14</c:v>
                </c:pt>
                <c:pt idx="37">
                  <c:v>14.155799999999999</c:v>
                </c:pt>
                <c:pt idx="38">
                  <c:v>14.148400000000001</c:v>
                </c:pt>
                <c:pt idx="39">
                  <c:v>14.142799999999999</c:v>
                </c:pt>
                <c:pt idx="40">
                  <c:v>14.1409</c:v>
                </c:pt>
                <c:pt idx="41">
                  <c:v>14.1454</c:v>
                </c:pt>
                <c:pt idx="42">
                  <c:v>14.135400000000001</c:v>
                </c:pt>
                <c:pt idx="43">
                  <c:v>14.1866</c:v>
                </c:pt>
                <c:pt idx="44">
                  <c:v>14.1355</c:v>
                </c:pt>
                <c:pt idx="45">
                  <c:v>14.1473</c:v>
                </c:pt>
                <c:pt idx="46">
                  <c:v>14.138199999999999</c:v>
                </c:pt>
                <c:pt idx="47">
                  <c:v>14.147399999999999</c:v>
                </c:pt>
                <c:pt idx="48">
                  <c:v>14.144399999999999</c:v>
                </c:pt>
                <c:pt idx="49">
                  <c:v>14.152900000000001</c:v>
                </c:pt>
                <c:pt idx="50">
                  <c:v>14.1416</c:v>
                </c:pt>
                <c:pt idx="51">
                  <c:v>14.1342</c:v>
                </c:pt>
                <c:pt idx="52">
                  <c:v>14.141</c:v>
                </c:pt>
                <c:pt idx="53">
                  <c:v>14.187900000000001</c:v>
                </c:pt>
                <c:pt idx="54">
                  <c:v>14.327199999999999</c:v>
                </c:pt>
                <c:pt idx="55">
                  <c:v>14.1427</c:v>
                </c:pt>
                <c:pt idx="56">
                  <c:v>14.1411</c:v>
                </c:pt>
                <c:pt idx="57">
                  <c:v>14.139099999999999</c:v>
                </c:pt>
                <c:pt idx="58">
                  <c:v>14.147500000000001</c:v>
                </c:pt>
                <c:pt idx="59">
                  <c:v>14.136100000000001</c:v>
                </c:pt>
                <c:pt idx="60">
                  <c:v>7.0650000000000004</c:v>
                </c:pt>
                <c:pt idx="61">
                  <c:v>7.0628000000000002</c:v>
                </c:pt>
                <c:pt idx="62">
                  <c:v>7.0646000000000004</c:v>
                </c:pt>
                <c:pt idx="63">
                  <c:v>7.0628000000000002</c:v>
                </c:pt>
                <c:pt idx="64">
                  <c:v>7.0621</c:v>
                </c:pt>
                <c:pt idx="65">
                  <c:v>7.0656999999999996</c:v>
                </c:pt>
                <c:pt idx="66">
                  <c:v>7.0636999999999999</c:v>
                </c:pt>
                <c:pt idx="67">
                  <c:v>7.0651999999999999</c:v>
                </c:pt>
                <c:pt idx="68">
                  <c:v>7.0656999999999996</c:v>
                </c:pt>
                <c:pt idx="69">
                  <c:v>7.0620000000000003</c:v>
                </c:pt>
                <c:pt idx="70">
                  <c:v>7.0624000000000002</c:v>
                </c:pt>
                <c:pt idx="71">
                  <c:v>7.0635000000000003</c:v>
                </c:pt>
                <c:pt idx="72">
                  <c:v>7.0627000000000004</c:v>
                </c:pt>
                <c:pt idx="73">
                  <c:v>7.0639000000000003</c:v>
                </c:pt>
                <c:pt idx="74">
                  <c:v>7.0644</c:v>
                </c:pt>
                <c:pt idx="75">
                  <c:v>7.0651000000000002</c:v>
                </c:pt>
                <c:pt idx="76">
                  <c:v>7.0640999999999998</c:v>
                </c:pt>
                <c:pt idx="77">
                  <c:v>7.0636999999999999</c:v>
                </c:pt>
                <c:pt idx="78">
                  <c:v>7.0627000000000004</c:v>
                </c:pt>
                <c:pt idx="79">
                  <c:v>7.0631000000000004</c:v>
                </c:pt>
                <c:pt idx="80">
                  <c:v>7.0635000000000003</c:v>
                </c:pt>
                <c:pt idx="81">
                  <c:v>7.0621</c:v>
                </c:pt>
                <c:pt idx="82">
                  <c:v>7.0654000000000003</c:v>
                </c:pt>
                <c:pt idx="83">
                  <c:v>7.0636000000000001</c:v>
                </c:pt>
                <c:pt idx="84">
                  <c:v>7.0629</c:v>
                </c:pt>
                <c:pt idx="85">
                  <c:v>7.0640000000000001</c:v>
                </c:pt>
                <c:pt idx="86">
                  <c:v>7.0620000000000003</c:v>
                </c:pt>
                <c:pt idx="87">
                  <c:v>7.0655000000000001</c:v>
                </c:pt>
                <c:pt idx="88">
                  <c:v>7.0655000000000001</c:v>
                </c:pt>
                <c:pt idx="89">
                  <c:v>7.0631000000000004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AA8-4C81-AC9F-5B7A81D227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94456239"/>
        <c:axId val="918039103"/>
      </c:lineChart>
      <c:valAx>
        <c:axId val="918039103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94456239"/>
        <c:crosses val="max"/>
        <c:crossBetween val="between"/>
      </c:valAx>
      <c:catAx>
        <c:axId val="1094456239"/>
        <c:scaling>
          <c:orientation val="minMax"/>
        </c:scaling>
        <c:delete val="1"/>
        <c:axPos val="b"/>
        <c:majorTickMark val="out"/>
        <c:minorTickMark val="none"/>
        <c:tickLblPos val="nextTo"/>
        <c:crossAx val="918039103"/>
        <c:crosses val="autoZero"/>
        <c:auto val="1"/>
        <c:lblAlgn val="ctr"/>
        <c:lblOffset val="100"/>
        <c:noMultiLvlLbl val="0"/>
      </c:catAx>
      <c:valAx>
        <c:axId val="91803577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94461839"/>
        <c:crosses val="autoZero"/>
        <c:crossBetween val="between"/>
      </c:valAx>
      <c:catAx>
        <c:axId val="1094461839"/>
        <c:scaling>
          <c:orientation val="minMax"/>
        </c:scaling>
        <c:delete val="1"/>
        <c:axPos val="b"/>
        <c:majorTickMark val="out"/>
        <c:minorTickMark val="none"/>
        <c:tickLblPos val="nextTo"/>
        <c:crossAx val="918035775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A3F34-8340-4B55-BCF0-8EA42D89BDF1}" type="datetimeFigureOut">
              <a:rPr lang="ko-KR" altLang="en-US" smtClean="0"/>
              <a:t>2020-06-19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8E9FB4-8FC2-4378-BEDC-9158F98439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200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8E9FB4-8FC2-4378-BEDC-9158F984392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668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3603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253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050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CA0E169-2CEE-4A00-AC39-8879CAA7AC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1678"/>
          <a:stretch/>
        </p:blipFill>
        <p:spPr>
          <a:xfrm>
            <a:off x="0" y="21116334"/>
            <a:ext cx="15119350" cy="2672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599D151-9AB1-4BC7-A922-1319E9414F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5119350" cy="3212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49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38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051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765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302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093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46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81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97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C11708-1628-485B-88CB-331719DF3375}" type="datetimeFigureOut">
              <a:rPr lang="ko-KR" altLang="en-US" smtClean="0"/>
              <a:pPr/>
              <a:t>2020-06-19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FAA85-25E7-46FA-871B-D51BF550EA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909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</p:sldLayoutIdLst>
  <p:txStyles>
    <p:titleStyle>
      <a:lvl1pPr algn="l" defTabSz="1511960" rtl="0" eaLnBrk="1" latinLnBrk="1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1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C79F0138-FBA9-460D-A1FA-C9C534DFC5A9}"/>
              </a:ext>
            </a:extLst>
          </p:cNvPr>
          <p:cNvGrpSpPr/>
          <p:nvPr/>
        </p:nvGrpSpPr>
        <p:grpSpPr>
          <a:xfrm>
            <a:off x="396589" y="3463325"/>
            <a:ext cx="6733257" cy="503458"/>
            <a:chOff x="1257300" y="7652805"/>
            <a:chExt cx="14638020" cy="1080000"/>
          </a:xfrm>
        </p:grpSpPr>
        <p:sp>
          <p:nvSpPr>
            <p:cNvPr id="112" name="직사각형 111">
              <a:extLst>
                <a:ext uri="{FF2B5EF4-FFF2-40B4-BE49-F238E27FC236}">
                  <a16:creationId xmlns:a16="http://schemas.microsoft.com/office/drawing/2014/main" id="{1ACF12D2-0F52-44F1-BE43-DFD524A8F89F}"/>
                </a:ext>
              </a:extLst>
            </p:cNvPr>
            <p:cNvSpPr/>
            <p:nvPr/>
          </p:nvSpPr>
          <p:spPr>
            <a:xfrm>
              <a:off x="1257300" y="8221436"/>
              <a:ext cx="14638020" cy="2773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DF0164D-80D0-452B-B17B-23126100DC16}"/>
                </a:ext>
              </a:extLst>
            </p:cNvPr>
            <p:cNvSpPr/>
            <p:nvPr/>
          </p:nvSpPr>
          <p:spPr>
            <a:xfrm>
              <a:off x="1257300" y="8163995"/>
              <a:ext cx="14638020" cy="72000"/>
            </a:xfrm>
            <a:prstGeom prst="rect">
              <a:avLst/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D1968F3-1C09-4B2A-9DCD-427B0943F2B5}"/>
                </a:ext>
              </a:extLst>
            </p:cNvPr>
            <p:cNvSpPr/>
            <p:nvPr/>
          </p:nvSpPr>
          <p:spPr>
            <a:xfrm>
              <a:off x="2779142" y="7652805"/>
              <a:ext cx="11674543" cy="1080000"/>
            </a:xfrm>
            <a:prstGeom prst="roundRect">
              <a:avLst>
                <a:gd name="adj" fmla="val 50000"/>
              </a:avLst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626" tIns="21313" rIns="42626" bIns="213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914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2800" b="1" spc="-34" dirty="0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INTRODUCTION</a:t>
              </a:r>
            </a:p>
          </p:txBody>
        </p:sp>
      </p:grpSp>
      <p:sp>
        <p:nvSpPr>
          <p:cNvPr id="770" name="직사각형 769">
            <a:extLst>
              <a:ext uri="{FF2B5EF4-FFF2-40B4-BE49-F238E27FC236}">
                <a16:creationId xmlns:a16="http://schemas.microsoft.com/office/drawing/2014/main" id="{9D2325C5-BF6D-4FB4-AAF6-170EA071AD8B}"/>
              </a:ext>
            </a:extLst>
          </p:cNvPr>
          <p:cNvSpPr/>
          <p:nvPr/>
        </p:nvSpPr>
        <p:spPr>
          <a:xfrm>
            <a:off x="906159" y="510643"/>
            <a:ext cx="13307034" cy="725957"/>
          </a:xfrm>
          <a:prstGeom prst="rect">
            <a:avLst/>
          </a:prstGeom>
        </p:spPr>
        <p:txBody>
          <a:bodyPr wrap="square" lIns="48375" tIns="24188" rIns="48375" bIns="24188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000" b="1" cap="all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클라우드 환경에서 </a:t>
            </a:r>
            <a:r>
              <a:rPr lang="en-US" altLang="ko-KR" sz="4000" b="1" cap="all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cpu</a:t>
            </a:r>
            <a:r>
              <a:rPr lang="en-US" altLang="ko-KR" sz="4000" b="1" cap="all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 </a:t>
            </a:r>
            <a:r>
              <a:rPr lang="ko-KR" altLang="en-US" sz="4000" b="1" cap="all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rPr>
              <a:t>가상 자원 성능 측정에 관한 연구</a:t>
            </a:r>
            <a:endParaRPr lang="en-US" altLang="ko-KR" sz="4000" b="1" cap="all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71" name="직사각형 770">
            <a:extLst>
              <a:ext uri="{FF2B5EF4-FFF2-40B4-BE49-F238E27FC236}">
                <a16:creationId xmlns:a16="http://schemas.microsoft.com/office/drawing/2014/main" id="{718C63FB-6175-40FE-8ECE-C60DFF2B756D}"/>
              </a:ext>
            </a:extLst>
          </p:cNvPr>
          <p:cNvSpPr/>
          <p:nvPr/>
        </p:nvSpPr>
        <p:spPr>
          <a:xfrm>
            <a:off x="1254476" y="2127547"/>
            <a:ext cx="12577097" cy="347456"/>
          </a:xfrm>
          <a:prstGeom prst="rect">
            <a:avLst/>
          </a:prstGeom>
        </p:spPr>
        <p:txBody>
          <a:bodyPr wrap="square" lIns="48375" tIns="24188" rIns="48375" bIns="24188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운영체제 </a:t>
            </a:r>
            <a:r>
              <a:rPr lang="en-US" altLang="ko-KR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(</a:t>
            </a:r>
            <a:r>
              <a:rPr lang="ko-KR" altLang="en-US" sz="1695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캡스톤디자인</a:t>
            </a:r>
            <a:r>
              <a:rPr lang="en-US" altLang="ko-KR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)  </a:t>
            </a:r>
            <a:r>
              <a:rPr lang="ko-KR" altLang="en-US" sz="1695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인공지능∙빅데이터공학과</a:t>
            </a:r>
            <a:r>
              <a:rPr lang="ko-KR" altLang="en-US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 </a:t>
            </a:r>
            <a:r>
              <a:rPr lang="ko-KR" altLang="en-US" sz="1695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김건</a:t>
            </a:r>
            <a:r>
              <a:rPr lang="ko-KR" altLang="en-US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  <a:r>
              <a:rPr lang="ko-KR" altLang="en-US" sz="1695" spc="-7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박현국</a:t>
            </a:r>
            <a:r>
              <a:rPr lang="ko-KR" altLang="en-US" sz="1695" spc="-7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김수진 김정윤 김지영</a:t>
            </a:r>
            <a:endParaRPr lang="en-US" altLang="ko-KR" sz="1695" spc="-7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73" name="직사각형 772">
            <a:extLst>
              <a:ext uri="{FF2B5EF4-FFF2-40B4-BE49-F238E27FC236}">
                <a16:creationId xmlns:a16="http://schemas.microsoft.com/office/drawing/2014/main" id="{742E513E-5A16-4795-AB7E-D267618BA5AB}"/>
              </a:ext>
            </a:extLst>
          </p:cNvPr>
          <p:cNvSpPr/>
          <p:nvPr/>
        </p:nvSpPr>
        <p:spPr>
          <a:xfrm>
            <a:off x="396239" y="3973487"/>
            <a:ext cx="6695867" cy="338078"/>
          </a:xfrm>
          <a:prstGeom prst="rect">
            <a:avLst/>
          </a:prstGeom>
        </p:spPr>
        <p:txBody>
          <a:bodyPr wrap="square" lIns="33056" tIns="16528" rIns="33056" bIns="16528">
            <a:spAutoFit/>
          </a:bodyPr>
          <a:lstStyle/>
          <a:p>
            <a:pPr marL="0" lvl="1">
              <a:lnSpc>
                <a:spcPct val="120000"/>
              </a:lnSpc>
            </a:pP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작품소개 </a:t>
            </a:r>
            <a:r>
              <a:rPr lang="en-US" altLang="ko-KR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&amp; </a:t>
            </a: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실험 시나리오 소개</a:t>
            </a:r>
            <a:endParaRPr lang="en-US" altLang="ko-KR" b="1" spc="-2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775" name="직사각형 774">
            <a:extLst>
              <a:ext uri="{FF2B5EF4-FFF2-40B4-BE49-F238E27FC236}">
                <a16:creationId xmlns:a16="http://schemas.microsoft.com/office/drawing/2014/main" id="{A9D37E32-7171-47F8-9C83-D4FF90B14125}"/>
              </a:ext>
            </a:extLst>
          </p:cNvPr>
          <p:cNvSpPr/>
          <p:nvPr/>
        </p:nvSpPr>
        <p:spPr>
          <a:xfrm>
            <a:off x="522537" y="8856071"/>
            <a:ext cx="6704442" cy="338078"/>
          </a:xfrm>
          <a:prstGeom prst="rect">
            <a:avLst/>
          </a:prstGeom>
        </p:spPr>
        <p:txBody>
          <a:bodyPr wrap="square" lIns="33056" tIns="16528" rIns="33056" bIns="16528">
            <a:spAutoFit/>
          </a:bodyPr>
          <a:lstStyle/>
          <a:p>
            <a:pPr marL="0" lvl="1">
              <a:lnSpc>
                <a:spcPct val="120000"/>
              </a:lnSpc>
            </a:pP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클라우드 </a:t>
            </a:r>
            <a:r>
              <a:rPr lang="en-US" altLang="ko-KR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AWS INSTANCE </a:t>
            </a: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에 대해 소개</a:t>
            </a:r>
            <a:endParaRPr lang="en-US" altLang="ko-KR" b="1" spc="-2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F3C00B-1611-46A2-87D9-6D0FCC94C6EF}"/>
              </a:ext>
            </a:extLst>
          </p:cNvPr>
          <p:cNvSpPr/>
          <p:nvPr/>
        </p:nvSpPr>
        <p:spPr>
          <a:xfrm>
            <a:off x="7467032" y="4083464"/>
            <a:ext cx="45719" cy="16770681"/>
          </a:xfrm>
          <a:custGeom>
            <a:avLst/>
            <a:gdLst>
              <a:gd name="connsiteX0" fmla="*/ 0 w 0"/>
              <a:gd name="connsiteY0" fmla="*/ 0 h 34094057"/>
              <a:gd name="connsiteX1" fmla="*/ 0 w 0"/>
              <a:gd name="connsiteY1" fmla="*/ 34094057 h 34094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34094057">
                <a:moveTo>
                  <a:pt x="0" y="0"/>
                </a:moveTo>
                <a:lnTo>
                  <a:pt x="0" y="34094057"/>
                </a:lnTo>
              </a:path>
            </a:pathLst>
          </a:custGeom>
          <a:noFill/>
          <a:ln w="6350">
            <a:solidFill>
              <a:schemeClr val="bg1">
                <a:lumMod val="7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574">
              <a:latin typeface="나눔고딕" panose="020D0604000000000000" pitchFamily="50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5FEB982E-82B6-4A9F-A4D8-C5DCB225EADA}"/>
              </a:ext>
            </a:extLst>
          </p:cNvPr>
          <p:cNvGrpSpPr/>
          <p:nvPr/>
        </p:nvGrpSpPr>
        <p:grpSpPr>
          <a:xfrm>
            <a:off x="396239" y="8258716"/>
            <a:ext cx="6737268" cy="503457"/>
            <a:chOff x="1257300" y="7652803"/>
            <a:chExt cx="14638020" cy="1080000"/>
          </a:xfrm>
        </p:grpSpPr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1A7BCEC3-5123-4514-B623-98297E72B567}"/>
                </a:ext>
              </a:extLst>
            </p:cNvPr>
            <p:cNvSpPr/>
            <p:nvPr/>
          </p:nvSpPr>
          <p:spPr>
            <a:xfrm>
              <a:off x="1257300" y="8221436"/>
              <a:ext cx="14638020" cy="2773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70A18782-F155-4CED-990A-237EC2A46BE9}"/>
                </a:ext>
              </a:extLst>
            </p:cNvPr>
            <p:cNvSpPr/>
            <p:nvPr/>
          </p:nvSpPr>
          <p:spPr>
            <a:xfrm>
              <a:off x="1257300" y="8163995"/>
              <a:ext cx="14638020" cy="72000"/>
            </a:xfrm>
            <a:prstGeom prst="rect">
              <a:avLst/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70" name="사각형: 둥근 모서리 69">
              <a:extLst>
                <a:ext uri="{FF2B5EF4-FFF2-40B4-BE49-F238E27FC236}">
                  <a16:creationId xmlns:a16="http://schemas.microsoft.com/office/drawing/2014/main" id="{C3C22409-219A-446D-8DB2-F95F54EB91E4}"/>
                </a:ext>
              </a:extLst>
            </p:cNvPr>
            <p:cNvSpPr/>
            <p:nvPr/>
          </p:nvSpPr>
          <p:spPr>
            <a:xfrm>
              <a:off x="2779142" y="7652803"/>
              <a:ext cx="11674544" cy="1080000"/>
            </a:xfrm>
            <a:prstGeom prst="roundRect">
              <a:avLst>
                <a:gd name="adj" fmla="val 50000"/>
              </a:avLst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626" tIns="21313" rIns="42626" bIns="213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914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2800" b="1" spc="-34" dirty="0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METHODS</a:t>
              </a:r>
              <a:endParaRPr lang="ko-KR" altLang="en-US" sz="2800" b="1" spc="-34" dirty="0">
                <a:ln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itchFamily="34" charset="0"/>
              </a:endParaRPr>
            </a:p>
          </p:txBody>
        </p:sp>
      </p:grp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742A7680-95DF-4629-9154-D97100AEA979}"/>
              </a:ext>
            </a:extLst>
          </p:cNvPr>
          <p:cNvSpPr/>
          <p:nvPr/>
        </p:nvSpPr>
        <p:spPr>
          <a:xfrm>
            <a:off x="396589" y="12364318"/>
            <a:ext cx="6733257" cy="338078"/>
          </a:xfrm>
          <a:prstGeom prst="rect">
            <a:avLst/>
          </a:prstGeom>
        </p:spPr>
        <p:txBody>
          <a:bodyPr wrap="square" lIns="33056" tIns="16528" rIns="33056" bIns="16528">
            <a:spAutoFit/>
          </a:bodyPr>
          <a:lstStyle/>
          <a:p>
            <a:pPr marL="0" lvl="1">
              <a:lnSpc>
                <a:spcPct val="120000"/>
              </a:lnSpc>
            </a:pP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벤치마크 프로그램 </a:t>
            </a:r>
            <a:r>
              <a:rPr lang="en-US" altLang="ko-KR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SYSBENCH</a:t>
            </a: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에 대해 소개</a:t>
            </a:r>
            <a:endParaRPr lang="en-US" altLang="ko-KR" b="1" spc="-2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677E68A7-2BCD-47E8-94D5-8CAADE6BEFB2}"/>
              </a:ext>
            </a:extLst>
          </p:cNvPr>
          <p:cNvGrpSpPr/>
          <p:nvPr/>
        </p:nvGrpSpPr>
        <p:grpSpPr>
          <a:xfrm>
            <a:off x="396589" y="16463104"/>
            <a:ext cx="6695867" cy="503458"/>
            <a:chOff x="1257300" y="7652805"/>
            <a:chExt cx="14638020" cy="1080000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B3383BB-121C-4FF8-BD8F-5F8A3088147E}"/>
                </a:ext>
              </a:extLst>
            </p:cNvPr>
            <p:cNvSpPr/>
            <p:nvPr/>
          </p:nvSpPr>
          <p:spPr>
            <a:xfrm>
              <a:off x="1257300" y="8221436"/>
              <a:ext cx="14638020" cy="2773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9B1E2230-7ECB-4041-B9EB-C3773824124D}"/>
                </a:ext>
              </a:extLst>
            </p:cNvPr>
            <p:cNvSpPr/>
            <p:nvPr/>
          </p:nvSpPr>
          <p:spPr>
            <a:xfrm>
              <a:off x="1257300" y="8163995"/>
              <a:ext cx="14638020" cy="72000"/>
            </a:xfrm>
            <a:prstGeom prst="rect">
              <a:avLst/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E967344B-E52C-48EC-AF35-4CA5114EB11A}"/>
                </a:ext>
              </a:extLst>
            </p:cNvPr>
            <p:cNvSpPr/>
            <p:nvPr/>
          </p:nvSpPr>
          <p:spPr>
            <a:xfrm>
              <a:off x="2779142" y="7652805"/>
              <a:ext cx="11674543" cy="1080000"/>
            </a:xfrm>
            <a:prstGeom prst="roundRect">
              <a:avLst>
                <a:gd name="adj" fmla="val 50000"/>
              </a:avLst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626" tIns="21313" rIns="42626" bIns="213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914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2800" b="1" spc="-34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RESULTS</a:t>
              </a:r>
            </a:p>
          </p:txBody>
        </p:sp>
      </p:grpSp>
      <p:sp>
        <p:nvSpPr>
          <p:cNvPr id="118" name="직사각형 117">
            <a:extLst>
              <a:ext uri="{FF2B5EF4-FFF2-40B4-BE49-F238E27FC236}">
                <a16:creationId xmlns:a16="http://schemas.microsoft.com/office/drawing/2014/main" id="{3307F390-E101-4B44-B39F-FE6B19FCA5E5}"/>
              </a:ext>
            </a:extLst>
          </p:cNvPr>
          <p:cNvSpPr/>
          <p:nvPr/>
        </p:nvSpPr>
        <p:spPr>
          <a:xfrm>
            <a:off x="7833877" y="17064158"/>
            <a:ext cx="6762931" cy="338078"/>
          </a:xfrm>
          <a:prstGeom prst="rect">
            <a:avLst/>
          </a:prstGeom>
        </p:spPr>
        <p:txBody>
          <a:bodyPr wrap="square" lIns="33056" tIns="16528" rIns="33056" bIns="16528">
            <a:spAutoFit/>
          </a:bodyPr>
          <a:lstStyle/>
          <a:p>
            <a:pPr marL="0" lvl="1">
              <a:lnSpc>
                <a:spcPct val="120000"/>
              </a:lnSpc>
            </a:pP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기대효과</a:t>
            </a:r>
            <a:r>
              <a:rPr lang="en-US" altLang="ko-KR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 </a:t>
            </a:r>
          </a:p>
        </p:txBody>
      </p: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26CB8925-05F9-4EE4-8DF4-AF1F84F91DFF}"/>
              </a:ext>
            </a:extLst>
          </p:cNvPr>
          <p:cNvGrpSpPr/>
          <p:nvPr/>
        </p:nvGrpSpPr>
        <p:grpSpPr>
          <a:xfrm>
            <a:off x="7833878" y="16463104"/>
            <a:ext cx="6762931" cy="503458"/>
            <a:chOff x="1257300" y="7652805"/>
            <a:chExt cx="14638020" cy="1080000"/>
          </a:xfrm>
        </p:grpSpPr>
        <p:sp>
          <p:nvSpPr>
            <p:cNvPr id="120" name="직사각형 119">
              <a:extLst>
                <a:ext uri="{FF2B5EF4-FFF2-40B4-BE49-F238E27FC236}">
                  <a16:creationId xmlns:a16="http://schemas.microsoft.com/office/drawing/2014/main" id="{51309EF5-E1D2-499B-AE56-6A971AA7C524}"/>
                </a:ext>
              </a:extLst>
            </p:cNvPr>
            <p:cNvSpPr/>
            <p:nvPr/>
          </p:nvSpPr>
          <p:spPr>
            <a:xfrm>
              <a:off x="1257300" y="8221436"/>
              <a:ext cx="14638020" cy="27736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21" name="직사각형 120">
              <a:extLst>
                <a:ext uri="{FF2B5EF4-FFF2-40B4-BE49-F238E27FC236}">
                  <a16:creationId xmlns:a16="http://schemas.microsoft.com/office/drawing/2014/main" id="{E866990D-55F9-4DDC-A6D8-CCA839D463FA}"/>
                </a:ext>
              </a:extLst>
            </p:cNvPr>
            <p:cNvSpPr/>
            <p:nvPr/>
          </p:nvSpPr>
          <p:spPr>
            <a:xfrm>
              <a:off x="1257300" y="8163995"/>
              <a:ext cx="14638020" cy="72000"/>
            </a:xfrm>
            <a:prstGeom prst="rect">
              <a:avLst/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sp>
          <p:nvSpPr>
            <p:cNvPr id="122" name="사각형: 둥근 모서리 121">
              <a:extLst>
                <a:ext uri="{FF2B5EF4-FFF2-40B4-BE49-F238E27FC236}">
                  <a16:creationId xmlns:a16="http://schemas.microsoft.com/office/drawing/2014/main" id="{BB04A1EE-AD88-4C24-A14F-FB09555F2752}"/>
                </a:ext>
              </a:extLst>
            </p:cNvPr>
            <p:cNvSpPr/>
            <p:nvPr/>
          </p:nvSpPr>
          <p:spPr>
            <a:xfrm>
              <a:off x="2779142" y="7652805"/>
              <a:ext cx="11674543" cy="1080000"/>
            </a:xfrm>
            <a:prstGeom prst="roundRect">
              <a:avLst>
                <a:gd name="adj" fmla="val 50000"/>
              </a:avLst>
            </a:prstGeom>
            <a:solidFill>
              <a:srgbClr val="0B4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2626" tIns="21313" rIns="42626" bIns="2131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5914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2800" b="1" spc="-34" dirty="0">
                  <a:ln>
                    <a:solidFill>
                      <a:schemeClr val="bg1">
                        <a:lumMod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itchFamily="34" charset="0"/>
                </a:rPr>
                <a:t>EXPECTED EFFECT</a:t>
              </a:r>
            </a:p>
          </p:txBody>
        </p:sp>
      </p:grpSp>
      <p:graphicFrame>
        <p:nvGraphicFramePr>
          <p:cNvPr id="123" name="표 122">
            <a:extLst>
              <a:ext uri="{FF2B5EF4-FFF2-40B4-BE49-F238E27FC236}">
                <a16:creationId xmlns:a16="http://schemas.microsoft.com/office/drawing/2014/main" id="{EB064D07-E959-477D-87FD-1D6D3A68E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9129461"/>
              </p:ext>
            </p:extLst>
          </p:nvPr>
        </p:nvGraphicFramePr>
        <p:xfrm>
          <a:off x="7833880" y="12233476"/>
          <a:ext cx="6762933" cy="1474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43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20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88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88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88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49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400" b="1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78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b="1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항목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78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b="1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P-value</a:t>
                      </a:r>
                      <a:endParaRPr lang="ko-KR" altLang="en-US" sz="1400" b="1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78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b="1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alpha</a:t>
                      </a:r>
                      <a:endParaRPr lang="ko-KR" altLang="en-US" sz="1400" b="1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78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b="1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결과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B478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49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CPU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 Speed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2e-16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0.05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유의하다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49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CPU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Total Time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2e-16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0.05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유의하다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49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THREAD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Speed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2e-16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0.05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유의하다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7507"/>
                  </a:ext>
                </a:extLst>
              </a:tr>
              <a:tr h="294916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THREAD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Total Time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2e-16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0.05</a:t>
                      </a:r>
                      <a:endParaRPr lang="ko-KR" altLang="en-US" sz="1400" kern="1200" spc="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  <a:cs typeface="+mn-cs"/>
                      </a:endParaRP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400" kern="1200" spc="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  <a:cs typeface="+mn-cs"/>
                        </a:rPr>
                        <a:t>유의하다</a:t>
                      </a:r>
                    </a:p>
                  </a:txBody>
                  <a:tcPr marL="17959" marR="17959" marT="21511" marB="21511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E188E414-2A02-410A-B6E6-C5E8FC7268E8}"/>
              </a:ext>
            </a:extLst>
          </p:cNvPr>
          <p:cNvSpPr/>
          <p:nvPr/>
        </p:nvSpPr>
        <p:spPr>
          <a:xfrm>
            <a:off x="7833881" y="11734229"/>
            <a:ext cx="6762932" cy="3209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4090" tIns="22044" rIns="44090" bIns="22044" spcCol="0" rtlCol="0" anchor="ctr"/>
          <a:lstStyle/>
          <a:p>
            <a:pPr marL="0" lvl="1">
              <a:lnSpc>
                <a:spcPct val="107000"/>
              </a:lnSpc>
              <a:spcAft>
                <a:spcPts val="361"/>
              </a:spcAft>
            </a:pPr>
            <a:r>
              <a:rPr lang="ko-KR" altLang="en-US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통계적 검정 </a:t>
            </a:r>
            <a:r>
              <a:rPr lang="en-US" altLang="ko-KR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– </a:t>
            </a:r>
            <a:r>
              <a:rPr lang="ko-KR" altLang="en-US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일원배치 분산분석</a:t>
            </a:r>
            <a:r>
              <a:rPr lang="en-US" altLang="ko-KR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(One-Way ANOVA)</a:t>
            </a:r>
          </a:p>
        </p:txBody>
      </p:sp>
      <p:sp>
        <p:nvSpPr>
          <p:cNvPr id="125" name="직사각형 124">
            <a:extLst>
              <a:ext uri="{FF2B5EF4-FFF2-40B4-BE49-F238E27FC236}">
                <a16:creationId xmlns:a16="http://schemas.microsoft.com/office/drawing/2014/main" id="{C9AB68DE-8B80-4C46-82B3-FEB91305BE62}"/>
              </a:ext>
            </a:extLst>
          </p:cNvPr>
          <p:cNvSpPr/>
          <p:nvPr/>
        </p:nvSpPr>
        <p:spPr>
          <a:xfrm>
            <a:off x="7833879" y="13844407"/>
            <a:ext cx="6762932" cy="338078"/>
          </a:xfrm>
          <a:prstGeom prst="rect">
            <a:avLst/>
          </a:prstGeom>
        </p:spPr>
        <p:txBody>
          <a:bodyPr wrap="square" lIns="33056" tIns="16528" rIns="33056" bIns="16528">
            <a:spAutoFit/>
          </a:bodyPr>
          <a:lstStyle/>
          <a:p>
            <a:pPr marL="0" lvl="1">
              <a:lnSpc>
                <a:spcPct val="120000"/>
              </a:lnSpc>
            </a:pPr>
            <a:r>
              <a:rPr lang="ko-KR" altLang="en-US" b="1" spc="-23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통계적 검정 결과</a:t>
            </a:r>
            <a:endParaRPr lang="en-US" altLang="ko-KR" b="1" spc="-23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91" name="차트 90">
            <a:extLst>
              <a:ext uri="{FF2B5EF4-FFF2-40B4-BE49-F238E27FC236}">
                <a16:creationId xmlns:a16="http://schemas.microsoft.com/office/drawing/2014/main" id="{9BAD83A8-0A90-43F5-BD69-04CDF3DF50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466615"/>
              </p:ext>
            </p:extLst>
          </p:nvPr>
        </p:nvGraphicFramePr>
        <p:xfrm>
          <a:off x="7833881" y="8155281"/>
          <a:ext cx="6762932" cy="32836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2" name="차트 91">
            <a:extLst>
              <a:ext uri="{FF2B5EF4-FFF2-40B4-BE49-F238E27FC236}">
                <a16:creationId xmlns:a16="http://schemas.microsoft.com/office/drawing/2014/main" id="{4D461CBD-4BCB-420F-B772-0F04F7E423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0406657"/>
              </p:ext>
            </p:extLst>
          </p:nvPr>
        </p:nvGraphicFramePr>
        <p:xfrm>
          <a:off x="7807970" y="4079458"/>
          <a:ext cx="6769025" cy="3179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D97FEC-D8C7-41BF-B810-02C498892572}"/>
              </a:ext>
            </a:extLst>
          </p:cNvPr>
          <p:cNvSpPr txBox="1"/>
          <p:nvPr/>
        </p:nvSpPr>
        <p:spPr>
          <a:xfrm>
            <a:off x="396589" y="12832273"/>
            <a:ext cx="673325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SYSBENCH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란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인텐시브한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로드에서 데이터베이스를 실행하는 시스템에 필요한 운영체제를 평가하는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모듈화된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크로스 플랫폼 및 멀티 스레드 벤치마크 툴이다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많은 레퍼런스를 보유하고 있어 성능 진단에 유용하게 사용할 수 있는 기술이다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 fontAlgn="base" latinLnBrk="1">
              <a:buFont typeface="Wingdings" panose="05000000000000000000" pitchFamily="2" charset="2"/>
              <a:buChar char="§"/>
            </a:pP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데이터베이스를 설치하지 않고도 복잡한 설정을 하지 않고도 시스템 성능을 분석할 수 있는 기술이다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 fontAlgn="base" latinLnBrk="1">
              <a:buFont typeface="Wingdings" panose="05000000000000000000" pitchFamily="2" charset="2"/>
              <a:buChar char="§"/>
            </a:pP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백분위수 및 히스토그램을 사용해 속도 및 지연 시간에 대한 광범위한 통계를 내는 기술이다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BF850-9598-4AFE-954E-51A10BF8BA30}"/>
              </a:ext>
            </a:extLst>
          </p:cNvPr>
          <p:cNvSpPr txBox="1"/>
          <p:nvPr/>
        </p:nvSpPr>
        <p:spPr>
          <a:xfrm>
            <a:off x="7833877" y="17552247"/>
            <a:ext cx="67172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클라우드 가상 자원의 성능을 측정함으로써 상황에 맞는 인프라  자원을 사용할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자원의 낭비에 따른 비용을 절감할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갑작스러운 사용량 증가에 대한 문제를 해결할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lvl="0" indent="-285750" fontAlgn="base" latinLnBrk="1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사용자는 자신의 니즈에 맞게 클라우드 서비스를 이용할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28A196-D583-4094-9DD9-5D903F0A9AE6}"/>
              </a:ext>
            </a:extLst>
          </p:cNvPr>
          <p:cNvSpPr txBox="1"/>
          <p:nvPr/>
        </p:nvSpPr>
        <p:spPr>
          <a:xfrm>
            <a:off x="396589" y="16955355"/>
            <a:ext cx="6695867" cy="4187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3350" indent="-285750">
              <a:lnSpc>
                <a:spcPct val="140000"/>
              </a:lnSpc>
              <a:buFont typeface="Wingdings" panose="05000000000000000000" pitchFamily="2" charset="2"/>
              <a:buChar char="§"/>
              <a:defRPr lang="ko-KR" altLang="en-US"/>
            </a:pP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개수에 대한 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성능 측정 결과</a:t>
            </a:r>
          </a:p>
          <a:p>
            <a:pPr>
              <a:lnSpc>
                <a:spcPct val="140000"/>
              </a:lnSpc>
              <a:defRPr lang="ko-KR" altLang="en-US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인스턴스의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개수가 증가함에 따라 연산 처리 속도는 비례하였고, 연산 시간은 반비례하였다. 따라서 인스턴스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개수가 증가할수록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속도가 증가하고, 연산 중 걸린 시간은 감소함 알 수 있다.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40000"/>
              </a:lnSpc>
              <a:defRPr lang="ko-KR" altLang="en-US"/>
            </a:pPr>
            <a:endParaRPr lang="ko-KR" altLang="en-US" sz="11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133350" indent="-285750">
              <a:lnSpc>
                <a:spcPct val="140000"/>
              </a:lnSpc>
              <a:buFont typeface="Wingdings" panose="05000000000000000000" pitchFamily="2" charset="2"/>
              <a:buChar char="§"/>
              <a:defRPr lang="ko-KR" altLang="en-US"/>
            </a:pP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스레드(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Thread)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개수에 대한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CPU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성능 측정 결과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>
              <a:lnSpc>
                <a:spcPct val="140000"/>
              </a:lnSpc>
              <a:defRPr lang="ko-KR" altLang="en-US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인스턴스의 스레드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(Thread)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수가 증가함에 따라 연산 처리 속도는 비례하였고, 연산 시간은 반비례하였다.  따라서 인스턴스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스레드 개수가 증가할수록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속도가 증가하고, 연산 중 걸린 시간은 감소함 알 수 있다.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A0CD86-07B2-46A2-B837-BF109541E98D}"/>
              </a:ext>
            </a:extLst>
          </p:cNvPr>
          <p:cNvSpPr txBox="1"/>
          <p:nvPr/>
        </p:nvSpPr>
        <p:spPr>
          <a:xfrm>
            <a:off x="377892" y="9267945"/>
            <a:ext cx="6733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Amazon EC2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는 각 사용 사례에 맞게 최적화된 다양한 인스턴스 유형을 제공한다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인스턴스 유형은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메모리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스토리지 및 네트워킹 용량의 다양한 조합으로 구성되며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애플리케이션에 따라 적합한 리소스 조합을 선택할 수 있는 유연성을 제공한다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인스턴스 유형은 하나 이상의 인스턴스 크기를 포함하고 있으므로 목표로 하는 워크로드 요구 사항까지 리소스를 확장할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본 팀은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T2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인스턴스를 사용하였으며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T2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인스턴스는 기본 수준의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성능과 더불어 기본 수준을 넘어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버스트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할 수 있는 기능을 제공하는 성능 순간 확장 가능 성능 인스턴스이다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EA9E8F17-5B04-4467-8572-79ACEB37B575}"/>
              </a:ext>
            </a:extLst>
          </p:cNvPr>
          <p:cNvSpPr/>
          <p:nvPr/>
        </p:nvSpPr>
        <p:spPr>
          <a:xfrm>
            <a:off x="7789429" y="3548735"/>
            <a:ext cx="6769025" cy="3943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4090" tIns="22044" rIns="44090" bIns="22044" spcCol="0" rtlCol="0" anchor="ctr"/>
          <a:lstStyle/>
          <a:p>
            <a:pPr marL="0" lvl="1">
              <a:lnSpc>
                <a:spcPct val="107000"/>
              </a:lnSpc>
              <a:spcAft>
                <a:spcPts val="361"/>
              </a:spcAft>
            </a:pPr>
            <a:r>
              <a:rPr lang="en-US" altLang="ko-KR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1</a:t>
            </a:r>
            <a:r>
              <a:rPr lang="ko-KR" altLang="en-US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차시나리오</a:t>
            </a:r>
            <a:endParaRPr lang="en-US" altLang="ko-KR" sz="1500" b="1" spc="-1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8678074-0056-4D02-A52C-E5FE3F4DDF2A}"/>
              </a:ext>
            </a:extLst>
          </p:cNvPr>
          <p:cNvSpPr/>
          <p:nvPr/>
        </p:nvSpPr>
        <p:spPr>
          <a:xfrm>
            <a:off x="7833877" y="7582562"/>
            <a:ext cx="6769025" cy="3943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4090" tIns="22044" rIns="44090" bIns="22044" spcCol="0" rtlCol="0" anchor="ctr"/>
          <a:lstStyle/>
          <a:p>
            <a:pPr marL="0" lvl="1">
              <a:lnSpc>
                <a:spcPct val="107000"/>
              </a:lnSpc>
              <a:spcAft>
                <a:spcPts val="361"/>
              </a:spcAft>
            </a:pPr>
            <a:r>
              <a:rPr lang="en-US" altLang="ko-KR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2</a:t>
            </a:r>
            <a:r>
              <a:rPr lang="ko-KR" altLang="en-US" sz="1500" b="1" spc="-1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" panose="020B0604020202020204" pitchFamily="34" charset="0"/>
              </a:rPr>
              <a:t>차시나리오</a:t>
            </a:r>
            <a:endParaRPr lang="en-US" altLang="ko-KR" sz="1500" b="1" spc="-1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8D2646-E00A-43B1-94D7-9CACC9C81326}"/>
              </a:ext>
            </a:extLst>
          </p:cNvPr>
          <p:cNvSpPr txBox="1"/>
          <p:nvPr/>
        </p:nvSpPr>
        <p:spPr>
          <a:xfrm>
            <a:off x="396586" y="4265440"/>
            <a:ext cx="6695868" cy="3928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§"/>
              <a:defRPr lang="ko-KR" altLang="en-US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본 작품은 클라우드 서비스의 객관적인 성능 측정을 위해 측정하는 항목 및 방법 등을 연구하여 다양한 클라우드 가상 자원에 대한 성능 측정을 용이하게 하고자 하는 목적을 가지고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§"/>
              <a:defRPr lang="ko-KR" altLang="en-US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AWS Instance Type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별로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개수를 다르게 하였을 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성능이 비례 혹은 반비례하게 측정되는지 증명하기 위한 연구이다.</a:t>
            </a:r>
          </a:p>
          <a:p>
            <a:pPr marL="285750" indent="-285750">
              <a:lnSpc>
                <a:spcPct val="140000"/>
              </a:lnSpc>
              <a:buFont typeface="Wingdings" panose="05000000000000000000" pitchFamily="2" charset="2"/>
              <a:buChar char="§"/>
              <a:defRPr lang="ko-KR" altLang="en-US"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AWS Instance Type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으로 동일한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개수에서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thread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개수를 다르게 하였을 때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성능이 비례 혹은 반비례하게 측정되는지 증명하기 위한 연구이다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ACE01D-929E-4295-AC1C-10AEC9BCDAC1}"/>
              </a:ext>
            </a:extLst>
          </p:cNvPr>
          <p:cNvSpPr txBox="1"/>
          <p:nvPr/>
        </p:nvSpPr>
        <p:spPr>
          <a:xfrm>
            <a:off x="7789429" y="14238326"/>
            <a:ext cx="68888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인스턴스 타입 별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CPU Speed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Total time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검정 결과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p-value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유의수준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5%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보다 작게 나오므로 두 평균값의 차이는 각각 유의하다는 것을 알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/>
              <a:t>Thread </a:t>
            </a:r>
            <a:r>
              <a:rPr lang="ko-KR" altLang="en-US" dirty="0"/>
              <a:t>개수 별로 </a:t>
            </a:r>
            <a:r>
              <a:rPr lang="en-US" altLang="ko-KR" dirty="0"/>
              <a:t>CPU S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peed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Total time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검정 결과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p-value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유의수준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5%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보다 작게 나오므로 두 평균값의 차이는 각각 유의하다는 것을 알 수 있다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018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718</TotalTime>
  <Words>487</Words>
  <Application>Microsoft Office PowerPoint</Application>
  <PresentationFormat>사용자 지정</PresentationFormat>
  <Paragraphs>69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맑은 고딕</vt:lpstr>
      <vt:lpstr>나눔고딕</vt:lpstr>
      <vt:lpstr>Wingdings</vt:lpstr>
      <vt:lpstr>Arial</vt:lpstr>
      <vt:lpstr>나눔고딕 ExtraBold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이상민</dc:creator>
  <cp:lastModifiedBy>JIYOUNG KIM</cp:lastModifiedBy>
  <cp:revision>77</cp:revision>
  <dcterms:created xsi:type="dcterms:W3CDTF">2019-12-04T01:14:57Z</dcterms:created>
  <dcterms:modified xsi:type="dcterms:W3CDTF">2020-06-19T10:48:14Z</dcterms:modified>
</cp:coreProperties>
</file>

<file path=docProps/thumbnail.jpeg>
</file>